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the only thing her mother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knew—I would never let her—” I started to cry then, and Papa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shoulder gently. “Mama wanted you to be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she wanted the brooch.”</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3691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6546850" algn="l"/>
                <a:tab pos="942022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careful	B. happy	C. confident	D. brave</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8134" y="2774250"/>
            <a:ext cx="423514" cy="523220"/>
          </a:xfrm>
          <a:prstGeom prst="rect">
            <a:avLst/>
          </a:prstGeom>
        </p:spPr>
        <p:txBody>
          <a:bodyPr wrap="none">
            <a:spAutoFit/>
          </a:bodyPr>
          <a:lstStyle/>
          <a:p>
            <a:r>
              <a:rPr lang="en-US" altLang="zh-CN"/>
              <a:t>B</a:t>
            </a:r>
            <a:endParaRPr lang="zh-CN" altLang="en-US"/>
          </a:p>
        </p:txBody>
      </p:sp>
      <p:sp>
        <p:nvSpPr>
          <p:cNvPr id="6" name="内容占位符 11"/>
          <p:cNvSpPr txBox="1">
            <a:spLocks/>
          </p:cNvSpPr>
          <p:nvPr/>
        </p:nvSpPr>
        <p:spPr bwMode="auto">
          <a:xfrm>
            <a:off x="360854" y="325048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考查形容词辨析。句意：妈妈希望你快乐，胜过她希望得到那枚胸针。</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仔细的；</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开心的；</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confident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自信的；</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brave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勇敢的。根据</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“Mama wanted you to be...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more than she wanted the brooch</a:t>
            </a:r>
            <a:r>
              <a:rPr lang="en-US" altLang="zh-CN" sz="28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可知，妈妈希望作者开心，所以用胸针换了作者想要的梳妆盒。故选</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958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12062"/>
            <a:ext cx="11485848" cy="2031325"/>
          </a:xfrm>
        </p:spPr>
        <p:txBody>
          <a:bodyPr/>
          <a:lstStyle/>
          <a:p>
            <a:pPr indent="715963" algn="dist" hangingPunct="0">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knew what I must do. And on my way to the store, I thought of how </a:t>
            </a:r>
            <a:endPar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for Mama to ask Mr. Schiller to take the brooch as payment</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抵偿</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24238"/>
            <a:ext cx="11485848" cy="624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3941763" algn="l"/>
                <a:tab pos="6815138" algn="l"/>
                <a:tab pos="92392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safe	B. important	C. difficult	D. smooth</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2526175"/>
            <a:ext cx="444352" cy="523220"/>
          </a:xfrm>
          <a:prstGeom prst="rect">
            <a:avLst/>
          </a:prstGeom>
        </p:spPr>
        <p:txBody>
          <a:bodyPr wrap="none">
            <a:spAutoFit/>
          </a:bodyPr>
          <a:lstStyle/>
          <a:p>
            <a:r>
              <a:rPr lang="en-US" altLang="zh-CN"/>
              <a:t>C</a:t>
            </a:r>
            <a:endParaRPr lang="zh-CN" altLang="en-US"/>
          </a:p>
        </p:txBody>
      </p:sp>
      <p:sp>
        <p:nvSpPr>
          <p:cNvPr id="6" name="内容占位符 12"/>
          <p:cNvSpPr txBox="1">
            <a:spLocks/>
          </p:cNvSpPr>
          <p:nvPr/>
        </p:nvSpPr>
        <p:spPr bwMode="auto">
          <a:xfrm>
            <a:off x="360854" y="3001074"/>
            <a:ext cx="11485848" cy="364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考查形容词辨析。句意：在去商店的路上，我想到妈妈让希勒先生把胸针作为抵押是多么困难。</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安全的；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smooth</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光滑的。根据</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thought of how... it was for Mama to ask Mr. Schiller to take the brooch as payment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抵偿</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可知，胸针是外婆留给妈妈的，所以妈妈让希勒先生把胸针作为抵押是很困难的事情。故选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380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Schiller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dresser set carefully. Bravely, I asked, if he would give me back the brooch, I would work for him every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 of my summer vacation. He kindly agreed. It was not so hard as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6223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815138" algn="l"/>
                <a:tab pos="8877300" algn="l"/>
                <a:tab pos="9861550" algn="l"/>
              </a:tabLst>
            </a:pP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repaired	B. checked	C. made	D. decorated</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5386" y="2798180"/>
            <a:ext cx="423514" cy="523220"/>
          </a:xfrm>
          <a:prstGeom prst="rect">
            <a:avLst/>
          </a:prstGeom>
        </p:spPr>
        <p:txBody>
          <a:bodyPr wrap="none">
            <a:spAutoFit/>
          </a:bodyPr>
          <a:lstStyle/>
          <a:p>
            <a:r>
              <a:rPr lang="en-US" altLang="zh-CN"/>
              <a:t>B</a:t>
            </a:r>
            <a:endParaRPr lang="zh-CN" altLang="en-US"/>
          </a:p>
        </p:txBody>
      </p:sp>
      <p:sp>
        <p:nvSpPr>
          <p:cNvPr id="6" name="内容占位符 13"/>
          <p:cNvSpPr txBox="1">
            <a:spLocks/>
          </p:cNvSpPr>
          <p:nvPr/>
        </p:nvSpPr>
        <p:spPr bwMode="auto">
          <a:xfrm>
            <a:off x="360854" y="327635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考查动词辨析。句意：希勒先生仔细地检查了梳妆盒。</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repair</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修理；</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check</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检查；</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制作；</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decorate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装饰。根据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“Mr. Schiller... the dresser set carefully</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可知，希勒先生仔细地检查了梳妆盒。故选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9337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Schiller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dresser set carefully. Bravely, I asked, if he would give me back the brooch, I would work for him every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 of my summer vacation. He kindly agreed. It was not so hard as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43855"/>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7177088" algn="l"/>
                <a:tab pos="932497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sunny	B. lucky	C. ideal	D. single</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6508" y="2780928"/>
            <a:ext cx="444352" cy="523220"/>
          </a:xfrm>
          <a:prstGeom prst="rect">
            <a:avLst/>
          </a:prstGeom>
        </p:spPr>
        <p:txBody>
          <a:bodyPr wrap="none">
            <a:spAutoFit/>
          </a:bodyPr>
          <a:lstStyle/>
          <a:p>
            <a:r>
              <a:rPr lang="en-US" altLang="zh-CN"/>
              <a:t>D</a:t>
            </a:r>
            <a:endParaRPr lang="zh-CN" altLang="en-US"/>
          </a:p>
        </p:txBody>
      </p:sp>
      <p:sp>
        <p:nvSpPr>
          <p:cNvPr id="6" name="内容占位符 14"/>
          <p:cNvSpPr txBox="1">
            <a:spLocks/>
          </p:cNvSpPr>
          <p:nvPr/>
        </p:nvSpPr>
        <p:spPr bwMode="auto">
          <a:xfrm>
            <a:off x="360854" y="327635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考查形容词辨析。句意：我勇敢地问，如果他能把胸针还给我，我会在暑假的每一天都为他工作。</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sunny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晴朗的；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幸运的；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ideal</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理想的；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single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单一的。根据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would work for him every... day of my summer </a:t>
            </a:r>
            <a:r>
              <a:rPr lang="en-US" altLang="zh-CN" sz="2800" b="1" spc="-2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vacation</a:t>
            </a:r>
            <a:r>
              <a:rPr lang="en-US" altLang="zh-CN" sz="2800" b="1" spc="-2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spc="-2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pc="-2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可知，此处指暑假的每一天都为他工作。故选</a:t>
            </a:r>
            <a:r>
              <a:rPr lang="en-US" altLang="zh-CN" sz="2800" b="1" spc="-2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spc="-2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spc="-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498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Schiller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dresser set carefully. Bravely, I asked, if he would give me back the brooch, I would work for him every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 of my summer vacation. He kindly agreed. It was not so hard as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6523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6996113" algn="l"/>
                <a:tab pos="942022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thought	B. proved	C. required	D. wished</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6508" y="2780928"/>
            <a:ext cx="444352" cy="523220"/>
          </a:xfrm>
          <a:prstGeom prst="rect">
            <a:avLst/>
          </a:prstGeom>
        </p:spPr>
        <p:txBody>
          <a:bodyPr wrap="none">
            <a:spAutoFit/>
          </a:bodyPr>
          <a:lstStyle/>
          <a:p>
            <a:r>
              <a:rPr lang="en-US" altLang="zh-CN"/>
              <a:t>A</a:t>
            </a:r>
            <a:endParaRPr lang="zh-CN" altLang="en-US"/>
          </a:p>
        </p:txBody>
      </p:sp>
      <p:sp>
        <p:nvSpPr>
          <p:cNvPr id="6" name="内容占位符 15"/>
          <p:cNvSpPr txBox="1">
            <a:spLocks/>
          </p:cNvSpPr>
          <p:nvPr/>
        </p:nvSpPr>
        <p:spPr bwMode="auto">
          <a:xfrm>
            <a:off x="360854" y="329361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考查动词辨析。句意：这并不像我想得那么难。</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认为；</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证明；</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希望。根据</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was not so hard as I...”</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可知，这件事并不像作者自己想得那么难。故选</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0242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92990"/>
          </a:xfrm>
        </p:spPr>
        <p:txBody>
          <a:bodyPr/>
          <a:lstStyle/>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left the store not only with Mama’s brooch, but with a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started tomorrow. I felt very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seemed that the dresser set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a childish and silly thing.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pinned</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用针别住</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brooch on my dress. I would keep it forever.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08676"/>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114925" algn="l"/>
                <a:tab pos="7081838" algn="l"/>
                <a:tab pos="95059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smile	B. trip	C. hobby	D. job</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236434"/>
            <a:ext cx="425116" cy="492443"/>
          </a:xfrm>
          <a:prstGeom prst="rect">
            <a:avLst/>
          </a:prstGeom>
        </p:spPr>
        <p:txBody>
          <a:bodyPr wrap="none">
            <a:spAutoFit/>
          </a:bodyPr>
          <a:lstStyle/>
          <a:p>
            <a:r>
              <a:rPr lang="en-US" altLang="zh-CN" sz="2600"/>
              <a:t>D</a:t>
            </a:r>
            <a:endParaRPr lang="zh-CN" altLang="en-US" sz="2600"/>
          </a:p>
        </p:txBody>
      </p:sp>
      <p:sp>
        <p:nvSpPr>
          <p:cNvPr id="6" name="内容占位符 16"/>
          <p:cNvSpPr txBox="1">
            <a:spLocks/>
          </p:cNvSpPr>
          <p:nvPr/>
        </p:nvSpPr>
        <p:spPr bwMode="auto">
          <a:xfrm>
            <a:off x="360854" y="3691698"/>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考查名词辨析。句意：我离开商店时，不仅带着妈妈的胸针，还带着一份明天将开始的工作。</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smile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微笑；</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trip</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旅行；</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爱好；</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would work for him”</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可知，作者得到了一个从明天开始的工作。故选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8078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92990"/>
          </a:xfrm>
        </p:spPr>
        <p:txBody>
          <a:bodyPr/>
          <a:lstStyle/>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left the store not only with Mama’s brooch, but with a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started tomorrow. I felt very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seemed that the dresser set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a childish and silly thing.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pinned</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用针别住</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brooch on my dress. I would keep it forever.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3255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5645150" algn="l"/>
                <a:tab pos="7081838" algn="l"/>
                <a:tab pos="92392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lost	B. tired	C. proud	D. nervous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9256" y="3260307"/>
            <a:ext cx="425116" cy="492443"/>
          </a:xfrm>
          <a:prstGeom prst="rect">
            <a:avLst/>
          </a:prstGeom>
        </p:spPr>
        <p:txBody>
          <a:bodyPr wrap="none">
            <a:spAutoFit/>
          </a:bodyPr>
          <a:lstStyle/>
          <a:p>
            <a:pPr algn="just"/>
            <a:r>
              <a:rPr lang="en-US" altLang="zh-CN" sz="2600"/>
              <a:t>C</a:t>
            </a:r>
            <a:endParaRPr lang="zh-CN" altLang="en-US" sz="2600"/>
          </a:p>
        </p:txBody>
      </p:sp>
      <p:sp>
        <p:nvSpPr>
          <p:cNvPr id="6" name="内容占位符 17"/>
          <p:cNvSpPr txBox="1">
            <a:spLocks/>
          </p:cNvSpPr>
          <p:nvPr/>
        </p:nvSpPr>
        <p:spPr bwMode="auto">
          <a:xfrm>
            <a:off x="360854" y="3708406"/>
            <a:ext cx="11485848" cy="22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考查形容词辨析。句意：我感到非常自豪。</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lost</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丢失的；</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疲惫的；</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proud</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骄傲的；</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nervous</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紧张的</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根据文章内容可知，作者用自己的</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换回了</a:t>
            </a:r>
            <a:endPar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26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spc="-14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 proud of </a:t>
            </a:r>
            <a:r>
              <a:rPr lang="en-US" altLang="zh-CN" sz="2600" b="1" spc="-140" dirty="0" err="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en-US" sz="2600" b="1" spc="-140" dirty="0"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因为某事而自豪</a:t>
            </a:r>
            <a:r>
              <a:rPr lang="zh-CN" altLang="en-US" sz="2600" b="1" spc="-14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b="1" spc="-14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妈妈的胸针，因此她感到自豪。故选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3214886" y="4871005"/>
            <a:ext cx="609968" cy="436268"/>
          </a:xfrm>
          <a:prstGeom prst="rect">
            <a:avLst/>
          </a:prstGeom>
        </p:spPr>
      </p:pic>
    </p:spTree>
    <p:extLst>
      <p:ext uri="{BB962C8B-B14F-4D97-AF65-F5344CB8AC3E}">
        <p14:creationId xmlns:p14="http://schemas.microsoft.com/office/powerpoint/2010/main" val="189496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92990"/>
          </a:xfrm>
        </p:spPr>
        <p:txBody>
          <a:bodyPr/>
          <a:lstStyle/>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left the store not only with Mama’s brooch, but with a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started tomorrow. I felt very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seemed that the dresser set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became a childish and silly thing.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pinned</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用针别住</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brooch on my dress. I would keep it forever.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13836"/>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7177088"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recently	B. suddenly	C. highly	D. properly</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9256" y="3238854"/>
            <a:ext cx="407484" cy="492443"/>
          </a:xfrm>
          <a:prstGeom prst="rect">
            <a:avLst/>
          </a:prstGeom>
        </p:spPr>
        <p:txBody>
          <a:bodyPr wrap="none">
            <a:spAutoFit/>
          </a:bodyPr>
          <a:lstStyle/>
          <a:p>
            <a:r>
              <a:rPr lang="en-US" altLang="zh-CN" sz="2600"/>
              <a:t>B</a:t>
            </a:r>
            <a:endParaRPr lang="zh-CN" altLang="en-US" sz="2600"/>
          </a:p>
        </p:txBody>
      </p:sp>
      <p:sp>
        <p:nvSpPr>
          <p:cNvPr id="6" name="内容占位符 1"/>
          <p:cNvSpPr txBox="1">
            <a:spLocks/>
          </p:cNvSpPr>
          <p:nvPr/>
        </p:nvSpPr>
        <p:spPr bwMode="auto">
          <a:xfrm>
            <a:off x="360854" y="3688154"/>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考查副词辨析。句意：梳妆盒突然变成了一件幼稚可笑的东西。</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recently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最近；</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suddenly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highly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高度地；</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properly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适当地。根据</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seemed that the dresser set... became a childish and silly thing</a:t>
            </a:r>
            <a:r>
              <a:rPr lang="en-US" altLang="zh-CN" sz="26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可知，作者用</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工作挽回了妈妈的胸针后突然觉得梳妆盒变成了一件幼稚可笑的东西。故选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1948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23825" y="908720"/>
            <a:ext cx="11377265" cy="1203069"/>
          </a:xfrm>
          <a:prstGeom prst="rect">
            <a:avLst/>
          </a:prstGeom>
        </p:spPr>
      </p:pic>
      <p:pic>
        <p:nvPicPr>
          <p:cNvPr id="5" name="图片 4"/>
          <p:cNvPicPr>
            <a:picLocks noChangeAspect="1"/>
          </p:cNvPicPr>
          <p:nvPr/>
        </p:nvPicPr>
        <p:blipFill>
          <a:blip r:embed="rId3"/>
          <a:stretch>
            <a:fillRect/>
          </a:stretch>
        </p:blipFill>
        <p:spPr>
          <a:xfrm>
            <a:off x="550590" y="2225755"/>
            <a:ext cx="3024336" cy="790377"/>
          </a:xfrm>
          <a:prstGeom prst="rect">
            <a:avLst/>
          </a:prstGeom>
        </p:spPr>
      </p:pic>
      <p:sp>
        <p:nvSpPr>
          <p:cNvPr id="6" name="内容占位符 1"/>
          <p:cNvSpPr>
            <a:spLocks noGrp="1"/>
          </p:cNvSpPr>
          <p:nvPr>
            <p:ph idx="1"/>
          </p:nvPr>
        </p:nvSpPr>
        <p:spPr>
          <a:xfrm>
            <a:off x="360854" y="2204864"/>
            <a:ext cx="11485848" cy="331116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主要讲述了作者在毕业派对上收到家人送的梳妆盒</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却得知妈妈为此交换了她珍贵的银胸针。作者感到很难受</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最后作者答应为店主工作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换回了妈妈的胸针</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5373216"/>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连云港中考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3744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3901"/>
            <a:ext cx="11485848" cy="1892826"/>
          </a:xfrm>
        </p:spPr>
        <p:txBody>
          <a:bodyPr/>
          <a:lstStyle/>
          <a:p>
            <a:pPr indent="715963" algn="dist"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Graduation party was a great success</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my friends received wonderful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diamond, a watch, or something else special. I was wondering what surprise my family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5706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91025" algn="l"/>
                <a:tab pos="6815138" algn="l"/>
                <a:tab pos="92392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cakes	B. flowers	C. presents	D. letters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3378" y="2599408"/>
            <a:ext cx="425116" cy="492443"/>
          </a:xfrm>
          <a:prstGeom prst="rect">
            <a:avLst/>
          </a:prstGeom>
        </p:spPr>
        <p:txBody>
          <a:bodyPr wrap="none">
            <a:spAutoFit/>
          </a:bodyPr>
          <a:lstStyle/>
          <a:p>
            <a:r>
              <a:rPr lang="en-US" altLang="zh-CN" sz="2600"/>
              <a:t>C</a:t>
            </a:r>
            <a:endParaRPr lang="zh-CN" altLang="en-US" sz="2600"/>
          </a:p>
        </p:txBody>
      </p:sp>
      <p:sp>
        <p:nvSpPr>
          <p:cNvPr id="6" name="内容占位符 1"/>
          <p:cNvSpPr txBox="1">
            <a:spLocks/>
          </p:cNvSpPr>
          <p:nvPr/>
        </p:nvSpPr>
        <p:spPr bwMode="auto">
          <a:xfrm>
            <a:off x="360854" y="3056180"/>
            <a:ext cx="1148584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考查名词辨析。句意：我所有的朋友都收到了很棒的礼物：一颗钻石、一块手表或其他特别的东西。</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cake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蛋糕；</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flower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present</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礼物</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letter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信。根</a:t>
            </a:r>
            <a:endPar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en-US" sz="26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                                                      同义词</a:t>
            </a:r>
            <a:r>
              <a:rPr lang="zh-CN" altLang="en-US" sz="2600" b="1">
                <a:solidFill>
                  <a:srgbClr val="00B0F0"/>
                </a:solidFill>
                <a:latin typeface="楷体" panose="02010609060101010101" pitchFamily="49" charset="-122"/>
                <a:ea typeface="楷体" panose="02010609060101010101" pitchFamily="49" charset="-122"/>
                <a:cs typeface="Times New Roman" panose="02020603050405020304" pitchFamily="18" charset="0"/>
              </a:rPr>
              <a:t>为</a:t>
            </a:r>
            <a:r>
              <a:rPr lang="en-US" altLang="zh-CN"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gift</a:t>
            </a:r>
            <a:r>
              <a:rPr lang="zh-CN" altLang="en-US"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据空</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diamond, a watch”</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可知，朋友们都收到了礼物。故选</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zh-CN" altLang="en-US"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8399462" y="4262782"/>
            <a:ext cx="670965" cy="479895"/>
          </a:xfrm>
          <a:prstGeom prst="rect">
            <a:avLst/>
          </a:prstGeom>
        </p:spPr>
      </p:pic>
    </p:spTree>
    <p:extLst>
      <p:ext uri="{BB962C8B-B14F-4D97-AF65-F5344CB8AC3E}">
        <p14:creationId xmlns:p14="http://schemas.microsoft.com/office/powerpoint/2010/main" val="3504086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3901"/>
            <a:ext cx="11485848" cy="1892826"/>
          </a:xfrm>
        </p:spPr>
        <p:txBody>
          <a:bodyPr/>
          <a:lstStyle/>
          <a:p>
            <a:pPr indent="715963" algn="dist"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Graduation party was a great success</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my friends received wonderful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diamond, a watch, or something else special. I was wondering what surprise my family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477312"/>
            <a:ext cx="1148584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6365875" algn="l"/>
                <a:tab pos="8970963"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prepared	B. imagined	      C. built	D. recorded</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9256" y="2588030"/>
            <a:ext cx="425116" cy="492443"/>
          </a:xfrm>
          <a:prstGeom prst="rect">
            <a:avLst/>
          </a:prstGeom>
        </p:spPr>
        <p:txBody>
          <a:bodyPr wrap="none">
            <a:spAutoFit/>
          </a:bodyPr>
          <a:lstStyle/>
          <a:p>
            <a:r>
              <a:rPr lang="en-US" altLang="zh-CN" sz="2600"/>
              <a:t>A</a:t>
            </a:r>
            <a:endParaRPr lang="zh-CN" altLang="en-US" sz="2600"/>
          </a:p>
        </p:txBody>
      </p:sp>
      <p:sp>
        <p:nvSpPr>
          <p:cNvPr id="6" name="内容占位符 3"/>
          <p:cNvSpPr txBox="1">
            <a:spLocks/>
          </p:cNvSpPr>
          <p:nvPr/>
        </p:nvSpPr>
        <p:spPr bwMode="auto">
          <a:xfrm>
            <a:off x="360854" y="3074282"/>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考查动词辨析。句意：我在想我的家人会给我准备什么惊喜。</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准备；</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imagine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想象；</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build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建造；</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record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记录。根据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was wondering what surprise my </a:t>
            </a:r>
            <a:r>
              <a:rPr lang="en-US"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family... for me</a:t>
            </a:r>
            <a:r>
              <a:rPr lang="en-US" altLang="zh-CN" sz="26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可知，作者想知道家人为她准备了什么惊喜。</a:t>
            </a:r>
            <a:r>
              <a:rPr lang="en-US"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 sth for sb</a:t>
            </a:r>
            <a:r>
              <a:rPr lang="zh-CN"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为某人准备某物</a:t>
            </a:r>
            <a:r>
              <a:rPr lang="en-US" altLang="zh-CN" sz="26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131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19838"/>
          </a:xfrm>
        </p:spPr>
        <p:txBody>
          <a:bodyPr/>
          <a:lstStyle/>
          <a:p>
            <a:pPr indent="715963"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when I got home—there was the pink dresser set</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梳妆盒</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one in Mr.Schiller’s store that I always </a:t>
            </a:r>
            <a:r>
              <a:rPr lang="zh-CN" altLang="zh-CN" sz="3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Mama and Papa smiled at my excitement.</a:t>
            </a:r>
            <a:endParaRPr lang="zh-CN" alt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911253"/>
            <a:ext cx="11485848"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910388" algn="l"/>
                <a:tab pos="8970963" algn="l"/>
              </a:tabLst>
            </a:pPr>
            <a:r>
              <a:rPr lang="zh-CN"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carried	B. admired	C. owned	D. collected</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53792" y="3068960"/>
            <a:ext cx="458780" cy="584775"/>
          </a:xfrm>
          <a:prstGeom prst="rect">
            <a:avLst/>
          </a:prstGeom>
        </p:spPr>
        <p:txBody>
          <a:bodyPr wrap="none">
            <a:spAutoFit/>
          </a:bodyPr>
          <a:lstStyle/>
          <a:p>
            <a:r>
              <a:rPr lang="en-US" altLang="zh-CN" sz="3200"/>
              <a:t>B</a:t>
            </a:r>
            <a:endParaRPr lang="zh-CN" altLang="en-US" sz="3200"/>
          </a:p>
        </p:txBody>
      </p:sp>
      <p:sp>
        <p:nvSpPr>
          <p:cNvPr id="6" name="内容占位符 4"/>
          <p:cNvSpPr txBox="1">
            <a:spLocks/>
          </p:cNvSpPr>
          <p:nvPr/>
        </p:nvSpPr>
        <p:spPr bwMode="auto">
          <a:xfrm>
            <a:off x="360854" y="3555764"/>
            <a:ext cx="11485848" cy="29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考查动词辨析。句意：希勒先生店里我一直很喜欢的那个！</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carry</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携带；</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admire</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喜欢，欣赏；</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own</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拥有；</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collect</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收集。根据</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one in Mr. Schiller’s store that I always...”</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可知，作者一直很喜欢这个梳妆盒。故选</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326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morning, I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wonderful dresser set to </a:t>
            </a:r>
            <a:r>
              <a:rPr lang="en-US" altLang="zh-CN" sz="28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sister Christine. She looked at me and said, “So you </a:t>
            </a:r>
            <a:r>
              <a:rPr lang="zh-CN" altLang="zh-CN" sz="2800"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pc="-1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en-US" sz="2800" u="sng" spc="-10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you wanted. Guess what Mama exchanged for that. Her silver brooch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胸针</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262828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6727825" algn="l"/>
                <a:tab pos="932497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lent	B. donated	C. returned	D. showed</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965386" y="2772302"/>
            <a:ext cx="444352" cy="523220"/>
          </a:xfrm>
          <a:prstGeom prst="rect">
            <a:avLst/>
          </a:prstGeom>
        </p:spPr>
        <p:txBody>
          <a:bodyPr wrap="none">
            <a:spAutoFit/>
          </a:bodyPr>
          <a:lstStyle/>
          <a:p>
            <a:r>
              <a:rPr lang="en-US" altLang="zh-CN"/>
              <a:t>D</a:t>
            </a:r>
            <a:endParaRPr lang="zh-CN" altLang="en-US"/>
          </a:p>
        </p:txBody>
      </p:sp>
      <p:sp>
        <p:nvSpPr>
          <p:cNvPr id="10" name="内容占位符 5"/>
          <p:cNvSpPr txBox="1">
            <a:spLocks/>
          </p:cNvSpPr>
          <p:nvPr/>
        </p:nvSpPr>
        <p:spPr bwMode="auto">
          <a:xfrm>
            <a:off x="360854" y="3195724"/>
            <a:ext cx="11485848" cy="3026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考查动词辨析。句意：第二天早上，我把漂亮的梳妆盒拿给妹妹克里斯汀看。</a:t>
            </a:r>
            <a:r>
              <a:rPr lang="en-US" altLang="zh-CN" sz="28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lend</a:t>
            </a:r>
            <a:r>
              <a:rPr lang="zh-CN" altLang="zh-CN" sz="28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借出</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donate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捐赠；</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return</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返回；</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2800" b="1"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lend sb sth/lend sth to sb</a:t>
            </a:r>
            <a:r>
              <a:rPr lang="zh-CN" altLang="en-US" sz="2800" b="1" spc="-100"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借给某人某物</a:t>
            </a:r>
            <a:r>
              <a:rPr lang="zh-CN" altLang="en-US" sz="2800" b="1"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示。根据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wonderful dresser set to my sister Christine”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可知，作者把梳妆盒拿给妹妹</a:t>
            </a:r>
            <a:r>
              <a:rPr lang="zh-CN"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 sth to sb</a:t>
            </a:r>
            <a:r>
              <a:rPr lang="zh-CN"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8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展示某物给某人看</a:t>
            </a:r>
            <a:r>
              <a:rPr lang="en-US" altLang="zh-CN" sz="28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2"/>
          <a:stretch>
            <a:fillRect/>
          </a:stretch>
        </p:blipFill>
        <p:spPr>
          <a:xfrm>
            <a:off x="3142878" y="4469139"/>
            <a:ext cx="670965" cy="479895"/>
          </a:xfrm>
          <a:prstGeom prst="rect">
            <a:avLst/>
          </a:prstGeom>
        </p:spPr>
      </p:pic>
    </p:spTree>
    <p:extLst>
      <p:ext uri="{BB962C8B-B14F-4D97-AF65-F5344CB8AC3E}">
        <p14:creationId xmlns:p14="http://schemas.microsoft.com/office/powerpoint/2010/main" val="34471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082173"/>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morning, I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wonderful dresser set to </a:t>
            </a:r>
            <a:r>
              <a:rPr lang="en-US" altLang="zh-CN" sz="3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sister Christine. She looked at me and said, “So you </a:t>
            </a:r>
            <a:r>
              <a:rPr lang="zh-CN" altLang="zh-CN" sz="3000"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spc="-1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en-US" sz="3000" u="sng" spc="-10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you wanted. Guess what Mama exchanged for that. Her silver brooch</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胸针</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773277"/>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7250" algn="l"/>
                <a:tab pos="7177088" algn="l"/>
                <a:tab pos="887730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forgot	B. bought	C. got	D. controlled</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2920402"/>
            <a:ext cx="461986" cy="553998"/>
          </a:xfrm>
          <a:prstGeom prst="rect">
            <a:avLst/>
          </a:prstGeom>
        </p:spPr>
        <p:txBody>
          <a:bodyPr wrap="none">
            <a:spAutoFit/>
          </a:bodyPr>
          <a:lstStyle/>
          <a:p>
            <a:pPr algn="just"/>
            <a:r>
              <a:rPr lang="en-US" altLang="zh-CN" sz="3000"/>
              <a:t>C</a:t>
            </a:r>
            <a:endParaRPr lang="zh-CN" altLang="en-US" sz="3000"/>
          </a:p>
        </p:txBody>
      </p:sp>
      <p:sp>
        <p:nvSpPr>
          <p:cNvPr id="6" name="内容占位符 7"/>
          <p:cNvSpPr txBox="1">
            <a:spLocks/>
          </p:cNvSpPr>
          <p:nvPr/>
        </p:nvSpPr>
        <p:spPr bwMode="auto">
          <a:xfrm>
            <a:off x="360854" y="3439933"/>
            <a:ext cx="11485848" cy="2546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spc="-100"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9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9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考查动词辨析。句意：所以你得到了你想要的东西。</a:t>
            </a:r>
            <a:r>
              <a:rPr lang="en-US" altLang="zh-CN" sz="2900" b="1" u="wavy" spc="-100"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forget</a:t>
            </a:r>
            <a:r>
              <a:rPr lang="zh-CN" altLang="zh-CN" sz="2900" b="1" u="wavy" spc="-100"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忘记；</a:t>
            </a:r>
            <a:r>
              <a:rPr lang="en-US" altLang="zh-CN" sz="2900" b="1" u="wavy" spc="-70"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buy</a:t>
            </a:r>
            <a:r>
              <a:rPr lang="zh-CN" altLang="zh-CN" sz="29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买；</a:t>
            </a:r>
            <a:r>
              <a:rPr lang="en-US" altLang="zh-CN" sz="29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get</a:t>
            </a:r>
            <a:r>
              <a:rPr lang="zh-CN" altLang="zh-CN" sz="29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得到；</a:t>
            </a:r>
            <a:r>
              <a:rPr lang="en-US" altLang="zh-CN" sz="29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control</a:t>
            </a:r>
            <a:r>
              <a:rPr lang="zh-CN" altLang="zh-CN" sz="29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控制</a:t>
            </a:r>
            <a:r>
              <a:rPr lang="zh-CN"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9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you... what you wanted</a:t>
            </a:r>
            <a:r>
              <a:rPr lang="en-US" altLang="zh-CN" sz="29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9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get </a:t>
            </a:r>
            <a:r>
              <a:rPr lang="zh-CN" altLang="en-US" sz="2900" b="1" dirty="0"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怀意为</a:t>
            </a:r>
            <a:r>
              <a:rPr lang="en-US" altLang="zh-CN" sz="2900" b="1"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2900" b="1" dirty="0"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变得</a:t>
            </a:r>
            <a:r>
              <a:rPr lang="en-US" altLang="zh-CN" sz="2900" b="1" dirty="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9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9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可知，作者得到了想要的梳妆盒。故选</a:t>
            </a:r>
            <a:r>
              <a:rPr lang="en-US"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9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4367014" y="4786678"/>
            <a:ext cx="670965" cy="479895"/>
          </a:xfrm>
          <a:prstGeom prst="rect">
            <a:avLst/>
          </a:prstGeom>
        </p:spPr>
      </p:pic>
    </p:spTree>
    <p:extLst>
      <p:ext uri="{BB962C8B-B14F-4D97-AF65-F5344CB8AC3E}">
        <p14:creationId xmlns:p14="http://schemas.microsoft.com/office/powerpoint/2010/main" val="13642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the only thing her mother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knew—I would never let her—” I started to cry then, and Papa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shoulder gently. “Mama wanted you to be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she wanted the brooch.”</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6479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7081838" algn="l"/>
                <a:tab pos="95059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left	B. reminded	C. missed	D. taught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2810140"/>
            <a:ext cx="444352" cy="523220"/>
          </a:xfrm>
          <a:prstGeom prst="rect">
            <a:avLst/>
          </a:prstGeom>
        </p:spPr>
        <p:txBody>
          <a:bodyPr wrap="none">
            <a:spAutoFit/>
          </a:bodyPr>
          <a:lstStyle/>
          <a:p>
            <a:r>
              <a:rPr lang="en-US" altLang="zh-CN"/>
              <a:t>A</a:t>
            </a:r>
            <a:endParaRPr lang="zh-CN" altLang="en-US"/>
          </a:p>
        </p:txBody>
      </p:sp>
      <p:sp>
        <p:nvSpPr>
          <p:cNvPr id="6" name="内容占位符 9"/>
          <p:cNvSpPr txBox="1">
            <a:spLocks/>
          </p:cNvSpPr>
          <p:nvPr/>
        </p:nvSpPr>
        <p:spPr bwMode="auto">
          <a:xfrm>
            <a:off x="369998" y="327106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考查动词辨析。句意：那是她母亲留给她的唯一的东西！</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留下；</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remind</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提醒；</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miss</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错过；</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教。根据</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“That’s the only thing her mother... her</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可知，那是她母亲留给她的唯一的东西。故选</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4159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949508"/>
          </a:xfrm>
        </p:spPr>
        <p:txBody>
          <a:bodyPr/>
          <a:lstStyle/>
          <a:p>
            <a:pPr indent="715963" hangingPunct="0">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the only thing her mother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I knew—I would never let her—” I started to cry then, and Papa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shoulder gently. “Mama wanted you to be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than she wanted the brooch.”</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65416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358063" algn="l"/>
                <a:tab pos="92392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pushed	B. shook	C. beat	D. touched</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56760" y="2791502"/>
            <a:ext cx="444352" cy="523220"/>
          </a:xfrm>
          <a:prstGeom prst="rect">
            <a:avLst/>
          </a:prstGeom>
        </p:spPr>
        <p:txBody>
          <a:bodyPr wrap="none">
            <a:spAutoFit/>
          </a:bodyPr>
          <a:lstStyle/>
          <a:p>
            <a:r>
              <a:rPr lang="en-US" altLang="zh-CN"/>
              <a:t>D</a:t>
            </a:r>
            <a:endParaRPr lang="zh-CN" altLang="en-US"/>
          </a:p>
        </p:txBody>
      </p:sp>
      <p:sp>
        <p:nvSpPr>
          <p:cNvPr id="6" name="内容占位符 10"/>
          <p:cNvSpPr txBox="1">
            <a:spLocks/>
          </p:cNvSpPr>
          <p:nvPr/>
        </p:nvSpPr>
        <p:spPr bwMode="auto">
          <a:xfrm>
            <a:off x="352746" y="3284984"/>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考查动词辨析。句意：我开始哭起来，爸爸轻轻地拍了拍我的肩膀。</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push</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shake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摇晃；</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击败；</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touch</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触摸。根据</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“Papa... my shoulder gently</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可知，爸爸轻轻地拍了拍作者的肩膀。故选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1405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1326</Words>
  <Application>Microsoft Office PowerPoint</Application>
  <PresentationFormat>自定义</PresentationFormat>
  <Paragraphs>79</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